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1" r:id="rId4"/>
    <p:sldId id="262" r:id="rId5"/>
    <p:sldId id="346" r:id="rId6"/>
    <p:sldId id="257" r:id="rId7"/>
    <p:sldId id="361" r:id="rId8"/>
    <p:sldId id="362" r:id="rId9"/>
    <p:sldId id="319" r:id="rId10"/>
    <p:sldId id="363" r:id="rId11"/>
    <p:sldId id="383" r:id="rId12"/>
    <p:sldId id="384" r:id="rId13"/>
    <p:sldId id="282" r:id="rId14"/>
    <p:sldId id="280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26jcKIA8r9pVIteiOJ2bmQ==" hashData="HNPd+sby88dHShQ36V3NcXdnsXE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63" d="100"/>
          <a:sy n="63" d="100"/>
        </p:scale>
        <p:origin x="-1782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50208-E63C-4FD5-82D7-3DACDF67ECC6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A6F3C8-A1A6-4383-B4F9-865039668CB3}">
      <dgm:prSet phldrT="[Text]" custT="1"/>
      <dgm:spPr/>
      <dgm:t>
        <a:bodyPr/>
        <a:lstStyle/>
        <a:p>
          <a:pPr algn="ctr"/>
          <a:r>
            <a:rPr lang="en-US" altLang="en-US" sz="1800" dirty="0">
              <a:latin typeface="Century Gothic" panose="020B0502020202020204" pitchFamily="34" charset="0"/>
            </a:rPr>
            <a:t>If victim is </a:t>
          </a:r>
          <a:r>
            <a:rPr lang="en-US" altLang="en-US" sz="1800" b="1" dirty="0">
              <a:latin typeface="Century Gothic" panose="020B0502020202020204" pitchFamily="34" charset="0"/>
            </a:rPr>
            <a:t>RESPONSIVE</a:t>
          </a:r>
          <a:endParaRPr lang="en-GB" sz="1800" dirty="0">
            <a:latin typeface="Century Gothic" panose="020B0502020202020204" pitchFamily="34" charset="0"/>
          </a:endParaRPr>
        </a:p>
      </dgm:t>
    </dgm:pt>
    <dgm:pt modelId="{82F4A56B-70C7-4861-90A9-6A69EAF833E3}" type="parTrans" cxnId="{9FA49F01-DB3A-4DBA-B4E4-C0105479827B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3FC6D011-8606-4220-B0A1-BCF825D258D9}" type="sibTrans" cxnId="{9FA49F01-DB3A-4DBA-B4E4-C0105479827B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8DF5F6C2-18EA-4A2D-9FDE-6CD73BEC65B0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altLang="en-US" sz="1800" dirty="0">
              <a:solidFill>
                <a:srgbClr val="000000"/>
              </a:solidFill>
              <a:latin typeface="Century Gothic" panose="020B0502020202020204" pitchFamily="34" charset="0"/>
            </a:rPr>
            <a:t>Ask what injuries or difficulties</a:t>
          </a:r>
          <a:endParaRPr lang="en-GB" sz="1800" dirty="0">
            <a:solidFill>
              <a:srgbClr val="000000"/>
            </a:solidFill>
            <a:latin typeface="Century Gothic" panose="020B0502020202020204" pitchFamily="34" charset="0"/>
          </a:endParaRPr>
        </a:p>
      </dgm:t>
    </dgm:pt>
    <dgm:pt modelId="{F0781DB0-E320-4863-B377-709673714E46}" type="parTrans" cxnId="{7B3CB71F-E961-4778-8B75-048E49164930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73729992-424E-45A6-B64E-B9D977D088F5}" type="sibTrans" cxnId="{7B3CB71F-E961-4778-8B75-048E49164930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BA629062-D39D-414D-8A88-9930F21321B5}">
      <dgm:prSet phldrT="[Text]" custT="1"/>
      <dgm:spPr/>
      <dgm:t>
        <a:bodyPr/>
        <a:lstStyle/>
        <a:p>
          <a:pPr algn="ctr"/>
          <a:r>
            <a:rPr lang="en-US" altLang="en-US" sz="1800" dirty="0">
              <a:latin typeface="Century Gothic" panose="020B0502020202020204" pitchFamily="34" charset="0"/>
            </a:rPr>
            <a:t>If victim is </a:t>
          </a:r>
          <a:r>
            <a:rPr lang="en-US" altLang="en-US" sz="1800" b="1" dirty="0">
              <a:latin typeface="Century Gothic" panose="020B0502020202020204" pitchFamily="34" charset="0"/>
            </a:rPr>
            <a:t>UNRESPONSIVE </a:t>
          </a:r>
          <a:r>
            <a:rPr lang="en-US" altLang="en-US" sz="1800" dirty="0">
              <a:latin typeface="Century Gothic" panose="020B0502020202020204" pitchFamily="34" charset="0"/>
            </a:rPr>
            <a:t> </a:t>
          </a:r>
          <a:endParaRPr lang="en-GB" sz="1800" dirty="0">
            <a:latin typeface="Century Gothic" panose="020B0502020202020204" pitchFamily="34" charset="0"/>
          </a:endParaRPr>
        </a:p>
      </dgm:t>
    </dgm:pt>
    <dgm:pt modelId="{833E2E0E-5BEB-410E-8BA0-32B483B9C97E}" type="parTrans" cxnId="{7645FB6F-527E-466A-BD73-A280CD343E9A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8FE8B6C9-7537-4832-93D5-E8A663928A71}" type="sibTrans" cxnId="{7645FB6F-527E-466A-BD73-A280CD343E9A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7AF16200-8EED-4B50-A864-9DF7D59A88FA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altLang="en-US" sz="1800" dirty="0">
              <a:solidFill>
                <a:schemeClr val="tx1"/>
              </a:solidFill>
              <a:latin typeface="Century Gothic" panose="020B0502020202020204" pitchFamily="34" charset="0"/>
            </a:rPr>
            <a:t>Observe for obvious signs of injury or illness – check from head to toe</a:t>
          </a:r>
          <a:endParaRPr lang="en-GB" sz="1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91CDEE8-4F27-4E99-9F9E-1DB2F848D427}" type="parTrans" cxnId="{00C5DCE2-199C-49F4-8384-FA1F5515057B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47A52596-091B-49B6-BD92-E8C02BA1CC37}" type="sibTrans" cxnId="{00C5DCE2-199C-49F4-8384-FA1F5515057B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DA5CB493-941D-4FC9-950C-76033AE8DDDC}">
      <dgm:prSet custT="1"/>
      <dgm:spPr>
        <a:solidFill>
          <a:srgbClr val="8EB4E3"/>
        </a:solidFill>
      </dgm:spPr>
      <dgm:t>
        <a:bodyPr/>
        <a:lstStyle/>
        <a:p>
          <a:r>
            <a:rPr lang="en-US" altLang="en-US" sz="1800" dirty="0">
              <a:solidFill>
                <a:schemeClr val="tx1"/>
              </a:solidFill>
              <a:latin typeface="Century Gothic" panose="020B0502020202020204" pitchFamily="34" charset="0"/>
            </a:rPr>
            <a:t>Provide First Aid/CPR</a:t>
          </a:r>
        </a:p>
      </dgm:t>
    </dgm:pt>
    <dgm:pt modelId="{46B8AF55-8D0F-4C4B-9D2C-5B41DF6B207B}" type="parTrans" cxnId="{5F64E1EE-1812-42CD-BA8E-E8BD180B11B8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EBBA981B-C43D-4399-8AB1-5014946F7723}" type="sibTrans" cxnId="{5F64E1EE-1812-42CD-BA8E-E8BD180B11B8}">
      <dgm:prSet/>
      <dgm:spPr/>
      <dgm:t>
        <a:bodyPr/>
        <a:lstStyle/>
        <a:p>
          <a:endParaRPr lang="en-GB" sz="1600">
            <a:latin typeface="Century Gothic" panose="020B0502020202020204" pitchFamily="34" charset="0"/>
          </a:endParaRPr>
        </a:p>
      </dgm:t>
    </dgm:pt>
    <dgm:pt modelId="{D5602245-337D-4636-947C-71F280280928}">
      <dgm:prSet phldrT="[Text]" custT="1"/>
      <dgm:spPr>
        <a:solidFill>
          <a:srgbClr val="8EB4E3"/>
        </a:solidFill>
      </dgm:spPr>
      <dgm:t>
        <a:bodyPr/>
        <a:lstStyle/>
        <a:p>
          <a:r>
            <a:rPr lang="en-US" altLang="en-US" sz="1800" dirty="0">
              <a:solidFill>
                <a:srgbClr val="000000"/>
              </a:solidFill>
              <a:latin typeface="Century Gothic" panose="020B0502020202020204" pitchFamily="34" charset="0"/>
            </a:rPr>
            <a:t>Check and provide First Aid</a:t>
          </a:r>
          <a:endParaRPr lang="en-GB" sz="1800" dirty="0">
            <a:solidFill>
              <a:srgbClr val="000000"/>
            </a:solidFill>
            <a:latin typeface="Century Gothic" panose="020B0502020202020204" pitchFamily="34" charset="0"/>
          </a:endParaRPr>
        </a:p>
      </dgm:t>
    </dgm:pt>
    <dgm:pt modelId="{D4179AAB-27FB-4E2D-AE4F-E42235A4179A}" type="parTrans" cxnId="{5AE583AB-68A2-4062-B506-10E8D8CE9E70}">
      <dgm:prSet/>
      <dgm:spPr/>
      <dgm:t>
        <a:bodyPr/>
        <a:lstStyle/>
        <a:p>
          <a:endParaRPr lang="en-US"/>
        </a:p>
      </dgm:t>
    </dgm:pt>
    <dgm:pt modelId="{C1F56B28-9106-4053-86DA-EB723ECB6C5B}" type="sibTrans" cxnId="{5AE583AB-68A2-4062-B506-10E8D8CE9E70}">
      <dgm:prSet/>
      <dgm:spPr/>
      <dgm:t>
        <a:bodyPr/>
        <a:lstStyle/>
        <a:p>
          <a:endParaRPr lang="en-US"/>
        </a:p>
      </dgm:t>
    </dgm:pt>
    <dgm:pt modelId="{A4DDA666-2C0F-4051-88AA-4D0FEB0C0B29}" type="pres">
      <dgm:prSet presAssocID="{E6750208-E63C-4FD5-82D7-3DACDF67EC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31B82F-2366-49F3-AE3E-CF1E45109D0D}" type="pres">
      <dgm:prSet presAssocID="{3CA6F3C8-A1A6-4383-B4F9-865039668CB3}" presName="linNode" presStyleCnt="0"/>
      <dgm:spPr/>
    </dgm:pt>
    <dgm:pt modelId="{85EB3B84-4B00-4FF7-9C2D-44A3792C42A3}" type="pres">
      <dgm:prSet presAssocID="{3CA6F3C8-A1A6-4383-B4F9-865039668CB3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34952-ECA4-46B9-8793-2FECBAB666A1}" type="pres">
      <dgm:prSet presAssocID="{3CA6F3C8-A1A6-4383-B4F9-865039668CB3}" presName="bracket" presStyleLbl="parChTrans1D1" presStyleIdx="0" presStyleCnt="2"/>
      <dgm:spPr>
        <a:ln>
          <a:solidFill>
            <a:srgbClr val="8EB4E3"/>
          </a:solidFill>
        </a:ln>
      </dgm:spPr>
    </dgm:pt>
    <dgm:pt modelId="{103B89E7-BCD4-47A7-855C-161FB591E182}" type="pres">
      <dgm:prSet presAssocID="{3CA6F3C8-A1A6-4383-B4F9-865039668CB3}" presName="spH" presStyleCnt="0"/>
      <dgm:spPr/>
    </dgm:pt>
    <dgm:pt modelId="{A4B93946-1DE1-482F-B91F-A855B9FA8A26}" type="pres">
      <dgm:prSet presAssocID="{3CA6F3C8-A1A6-4383-B4F9-865039668CB3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C9AC6-BCDE-4884-A191-B028AD31EEF8}" type="pres">
      <dgm:prSet presAssocID="{3FC6D011-8606-4220-B0A1-BCF825D258D9}" presName="spV" presStyleCnt="0"/>
      <dgm:spPr/>
    </dgm:pt>
    <dgm:pt modelId="{B30ECD55-4660-4EAF-A8C7-1DAE90888C02}" type="pres">
      <dgm:prSet presAssocID="{BA629062-D39D-414D-8A88-9930F21321B5}" presName="linNode" presStyleCnt="0"/>
      <dgm:spPr/>
    </dgm:pt>
    <dgm:pt modelId="{E1C1C2C7-FDCD-4739-BA4D-0A191DCEBB00}" type="pres">
      <dgm:prSet presAssocID="{BA629062-D39D-414D-8A88-9930F21321B5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87948-F208-4212-942D-5D6EBA5076FC}" type="pres">
      <dgm:prSet presAssocID="{BA629062-D39D-414D-8A88-9930F21321B5}" presName="bracket" presStyleLbl="parChTrans1D1" presStyleIdx="1" presStyleCnt="2"/>
      <dgm:spPr>
        <a:ln>
          <a:solidFill>
            <a:srgbClr val="8EB4E3"/>
          </a:solidFill>
        </a:ln>
      </dgm:spPr>
    </dgm:pt>
    <dgm:pt modelId="{63FA67B9-6EA0-41D5-9A55-818B173260D0}" type="pres">
      <dgm:prSet presAssocID="{BA629062-D39D-414D-8A88-9930F21321B5}" presName="spH" presStyleCnt="0"/>
      <dgm:spPr/>
    </dgm:pt>
    <dgm:pt modelId="{ABA8ACF5-8ABC-413E-960C-667C1DB96CDA}" type="pres">
      <dgm:prSet presAssocID="{BA629062-D39D-414D-8A88-9930F21321B5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BF1F85-0C27-1C4D-915B-00248FE54064}" type="presOf" srcId="{BA629062-D39D-414D-8A88-9930F21321B5}" destId="{E1C1C2C7-FDCD-4739-BA4D-0A191DCEBB00}" srcOrd="0" destOrd="0" presId="urn:diagrams.loki3.com/BracketList+Icon"/>
    <dgm:cxn modelId="{4EFA58E8-F50F-8D40-90E8-886855F74DB1}" type="presOf" srcId="{D5602245-337D-4636-947C-71F280280928}" destId="{A4B93946-1DE1-482F-B91F-A855B9FA8A26}" srcOrd="0" destOrd="1" presId="urn:diagrams.loki3.com/BracketList+Icon"/>
    <dgm:cxn modelId="{9DA5E168-17B8-DF4F-86B8-4F55B7C77C83}" type="presOf" srcId="{DA5CB493-941D-4FC9-950C-76033AE8DDDC}" destId="{ABA8ACF5-8ABC-413E-960C-667C1DB96CDA}" srcOrd="0" destOrd="1" presId="urn:diagrams.loki3.com/BracketList+Icon"/>
    <dgm:cxn modelId="{9FA49F01-DB3A-4DBA-B4E4-C0105479827B}" srcId="{E6750208-E63C-4FD5-82D7-3DACDF67ECC6}" destId="{3CA6F3C8-A1A6-4383-B4F9-865039668CB3}" srcOrd="0" destOrd="0" parTransId="{82F4A56B-70C7-4861-90A9-6A69EAF833E3}" sibTransId="{3FC6D011-8606-4220-B0A1-BCF825D258D9}"/>
    <dgm:cxn modelId="{59106B3A-B551-004C-B120-06CF93F85C9D}" type="presOf" srcId="{8DF5F6C2-18EA-4A2D-9FDE-6CD73BEC65B0}" destId="{A4B93946-1DE1-482F-B91F-A855B9FA8A26}" srcOrd="0" destOrd="0" presId="urn:diagrams.loki3.com/BracketList+Icon"/>
    <dgm:cxn modelId="{00C5DCE2-199C-49F4-8384-FA1F5515057B}" srcId="{BA629062-D39D-414D-8A88-9930F21321B5}" destId="{7AF16200-8EED-4B50-A864-9DF7D59A88FA}" srcOrd="0" destOrd="0" parTransId="{791CDEE8-4F27-4E99-9F9E-1DB2F848D427}" sibTransId="{47A52596-091B-49B6-BD92-E8C02BA1CC37}"/>
    <dgm:cxn modelId="{7645FB6F-527E-466A-BD73-A280CD343E9A}" srcId="{E6750208-E63C-4FD5-82D7-3DACDF67ECC6}" destId="{BA629062-D39D-414D-8A88-9930F21321B5}" srcOrd="1" destOrd="0" parTransId="{833E2E0E-5BEB-410E-8BA0-32B483B9C97E}" sibTransId="{8FE8B6C9-7537-4832-93D5-E8A663928A71}"/>
    <dgm:cxn modelId="{9D2CECED-84F4-DD4C-911E-4BD86AD83D68}" type="presOf" srcId="{7AF16200-8EED-4B50-A864-9DF7D59A88FA}" destId="{ABA8ACF5-8ABC-413E-960C-667C1DB96CDA}" srcOrd="0" destOrd="0" presId="urn:diagrams.loki3.com/BracketList+Icon"/>
    <dgm:cxn modelId="{5AE583AB-68A2-4062-B506-10E8D8CE9E70}" srcId="{3CA6F3C8-A1A6-4383-B4F9-865039668CB3}" destId="{D5602245-337D-4636-947C-71F280280928}" srcOrd="1" destOrd="0" parTransId="{D4179AAB-27FB-4E2D-AE4F-E42235A4179A}" sibTransId="{C1F56B28-9106-4053-86DA-EB723ECB6C5B}"/>
    <dgm:cxn modelId="{C78BE6E3-23C9-5B46-8C48-59633D906F3B}" type="presOf" srcId="{3CA6F3C8-A1A6-4383-B4F9-865039668CB3}" destId="{85EB3B84-4B00-4FF7-9C2D-44A3792C42A3}" srcOrd="0" destOrd="0" presId="urn:diagrams.loki3.com/BracketList+Icon"/>
    <dgm:cxn modelId="{251228C7-E362-CD4F-8659-7DD37A480FB3}" type="presOf" srcId="{E6750208-E63C-4FD5-82D7-3DACDF67ECC6}" destId="{A4DDA666-2C0F-4051-88AA-4D0FEB0C0B29}" srcOrd="0" destOrd="0" presId="urn:diagrams.loki3.com/BracketList+Icon"/>
    <dgm:cxn modelId="{5F64E1EE-1812-42CD-BA8E-E8BD180B11B8}" srcId="{BA629062-D39D-414D-8A88-9930F21321B5}" destId="{DA5CB493-941D-4FC9-950C-76033AE8DDDC}" srcOrd="1" destOrd="0" parTransId="{46B8AF55-8D0F-4C4B-9D2C-5B41DF6B207B}" sibTransId="{EBBA981B-C43D-4399-8AB1-5014946F7723}"/>
    <dgm:cxn modelId="{7B3CB71F-E961-4778-8B75-048E49164930}" srcId="{3CA6F3C8-A1A6-4383-B4F9-865039668CB3}" destId="{8DF5F6C2-18EA-4A2D-9FDE-6CD73BEC65B0}" srcOrd="0" destOrd="0" parTransId="{F0781DB0-E320-4863-B377-709673714E46}" sibTransId="{73729992-424E-45A6-B64E-B9D977D088F5}"/>
    <dgm:cxn modelId="{3207BFBA-15D5-974D-90F6-56A8D3889936}" type="presParOf" srcId="{A4DDA666-2C0F-4051-88AA-4D0FEB0C0B29}" destId="{6531B82F-2366-49F3-AE3E-CF1E45109D0D}" srcOrd="0" destOrd="0" presId="urn:diagrams.loki3.com/BracketList+Icon"/>
    <dgm:cxn modelId="{D372B0BB-E6C1-4B49-A8C4-866039161495}" type="presParOf" srcId="{6531B82F-2366-49F3-AE3E-CF1E45109D0D}" destId="{85EB3B84-4B00-4FF7-9C2D-44A3792C42A3}" srcOrd="0" destOrd="0" presId="urn:diagrams.loki3.com/BracketList+Icon"/>
    <dgm:cxn modelId="{CDBAEAED-F8C2-AB42-B3D8-922285EEA824}" type="presParOf" srcId="{6531B82F-2366-49F3-AE3E-CF1E45109D0D}" destId="{41434952-ECA4-46B9-8793-2FECBAB666A1}" srcOrd="1" destOrd="0" presId="urn:diagrams.loki3.com/BracketList+Icon"/>
    <dgm:cxn modelId="{D2EE99C1-C367-2B4E-893F-E4D92F602E4F}" type="presParOf" srcId="{6531B82F-2366-49F3-AE3E-CF1E45109D0D}" destId="{103B89E7-BCD4-47A7-855C-161FB591E182}" srcOrd="2" destOrd="0" presId="urn:diagrams.loki3.com/BracketList+Icon"/>
    <dgm:cxn modelId="{2E9E0C95-7CF9-0346-A542-525B82613C85}" type="presParOf" srcId="{6531B82F-2366-49F3-AE3E-CF1E45109D0D}" destId="{A4B93946-1DE1-482F-B91F-A855B9FA8A26}" srcOrd="3" destOrd="0" presId="urn:diagrams.loki3.com/BracketList+Icon"/>
    <dgm:cxn modelId="{46D5692E-7161-8242-877D-C3A76697CCA2}" type="presParOf" srcId="{A4DDA666-2C0F-4051-88AA-4D0FEB0C0B29}" destId="{41AC9AC6-BCDE-4884-A191-B028AD31EEF8}" srcOrd="1" destOrd="0" presId="urn:diagrams.loki3.com/BracketList+Icon"/>
    <dgm:cxn modelId="{71281B37-AC3C-8441-8ADE-4B62C3D45C38}" type="presParOf" srcId="{A4DDA666-2C0F-4051-88AA-4D0FEB0C0B29}" destId="{B30ECD55-4660-4EAF-A8C7-1DAE90888C02}" srcOrd="2" destOrd="0" presId="urn:diagrams.loki3.com/BracketList+Icon"/>
    <dgm:cxn modelId="{2C41DEEF-BFD1-1B4B-A2EE-CB07532446C8}" type="presParOf" srcId="{B30ECD55-4660-4EAF-A8C7-1DAE90888C02}" destId="{E1C1C2C7-FDCD-4739-BA4D-0A191DCEBB00}" srcOrd="0" destOrd="0" presId="urn:diagrams.loki3.com/BracketList+Icon"/>
    <dgm:cxn modelId="{45B778E2-1DA0-0748-8154-3E19B24742DE}" type="presParOf" srcId="{B30ECD55-4660-4EAF-A8C7-1DAE90888C02}" destId="{27A87948-F208-4212-942D-5D6EBA5076FC}" srcOrd="1" destOrd="0" presId="urn:diagrams.loki3.com/BracketList+Icon"/>
    <dgm:cxn modelId="{D1956AF0-0927-7D4C-8FD0-164864E0D7EF}" type="presParOf" srcId="{B30ECD55-4660-4EAF-A8C7-1DAE90888C02}" destId="{63FA67B9-6EA0-41D5-9A55-818B173260D0}" srcOrd="2" destOrd="0" presId="urn:diagrams.loki3.com/BracketList+Icon"/>
    <dgm:cxn modelId="{6ED34B28-275E-9043-9BB4-CF44AED73EA8}" type="presParOf" srcId="{B30ECD55-4660-4EAF-A8C7-1DAE90888C02}" destId="{ABA8ACF5-8ABC-413E-960C-667C1DB96CDA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</a:t>
            </a:r>
            <a:r>
              <a:rPr lang="en-US" baseline="0" dirty="0"/>
              <a:t> this be in subtopic font/</a:t>
            </a:r>
            <a:r>
              <a:rPr lang="en-US" baseline="0" dirty="0" err="1"/>
              <a:t>colour</a:t>
            </a:r>
            <a:r>
              <a:rPr lang="en-US" baseline="0" dirty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3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this be</a:t>
            </a:r>
            <a:r>
              <a:rPr lang="en-US" baseline="0" dirty="0"/>
              <a:t> subheading font/</a:t>
            </a:r>
            <a:r>
              <a:rPr lang="en-US" baseline="0" dirty="0" err="1"/>
              <a:t>colour</a:t>
            </a:r>
            <a:r>
              <a:rPr lang="en-US" baseline="0" dirty="0"/>
              <a:t>? Combine into one heading?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0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adamssafety.com/adult-cpr-first-aid/&amp;ei=DeqSVdqnEcju-QGj06moCQ&amp;psig=AFQjCNFdcUI8ICOR46i5EE4t3hoetCpRxQ&amp;ust=143577792641742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600200" y="3515104"/>
              <a:ext cx="6613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Basic First Aid in the Field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3.12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3: </a:t>
            </a: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Individual Peacekeeping Personnel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Initial Assessment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18025"/>
              </p:ext>
            </p:extLst>
          </p:nvPr>
        </p:nvGraphicFramePr>
        <p:xfrm>
          <a:off x="1676400" y="1905000"/>
          <a:ext cx="5791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A = Airway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Open?</a:t>
                      </a:r>
                    </a:p>
                    <a:p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(Head-tilt/chin-lift)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entury Gothic"/>
                          <a:cs typeface="Century Gothic"/>
                        </a:rPr>
                        <a:t>B =</a:t>
                      </a:r>
                      <a:r>
                        <a:rPr lang="en-US" sz="2000" b="1" baseline="0" dirty="0">
                          <a:latin typeface="Century Gothic"/>
                          <a:cs typeface="Century Gothic"/>
                        </a:rPr>
                        <a:t> Breathing?</a:t>
                      </a:r>
                    </a:p>
                    <a:p>
                      <a:r>
                        <a:rPr lang="en-US" sz="2000" b="0" baseline="0" dirty="0">
                          <a:latin typeface="Century Gothic"/>
                          <a:cs typeface="Century Gothic"/>
                        </a:rPr>
                        <a:t>(Look, listen, feel)</a:t>
                      </a:r>
                      <a:endParaRPr lang="en-US" sz="2000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entury Gothic"/>
                          <a:cs typeface="Century Gothic"/>
                        </a:rPr>
                        <a:t>C = Circulation?</a:t>
                      </a:r>
                    </a:p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(Check for signs of circulation)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5" name="Picture 8" descr="https://c1.staticflickr.com/1/6/76138988_28394182ec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19600"/>
            <a:ext cx="2878641" cy="191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323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Victim Assessment Sequence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94023487"/>
              </p:ext>
            </p:extLst>
          </p:nvPr>
        </p:nvGraphicFramePr>
        <p:xfrm>
          <a:off x="838200" y="1295400"/>
          <a:ext cx="7772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2" descr="F:\CPTM END\CPTM Slides Content\victi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4870449"/>
            <a:ext cx="1981201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02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Key First Aid Responses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8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09805"/>
              </p:ext>
            </p:extLst>
          </p:nvPr>
        </p:nvGraphicFramePr>
        <p:xfrm>
          <a:off x="914400" y="1295400"/>
          <a:ext cx="7467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7480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First Aid Responses to</a:t>
                      </a:r>
                      <a:r>
                        <a:rPr lang="is-IS" sz="20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…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Bleeding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Shock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Burns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Choking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Fractures and dislocation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Heart attack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Wounds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Amputation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Spinal injuries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Stroke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Bites</a:t>
                      </a:r>
                      <a:r>
                        <a:rPr lang="en-US" sz="2000" b="0" baseline="0" dirty="0">
                          <a:latin typeface="Century Gothic"/>
                          <a:cs typeface="Century Gothic"/>
                        </a:rPr>
                        <a:t> and stings</a:t>
                      </a:r>
                      <a:endParaRPr lang="en-US" sz="2000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73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First Aid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Actions to take as first responder to a medical emergency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Key First Aid responses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Timely medical emergency response important for survival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First Aid is applicable to everyday life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Define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Basic First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Aid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actions to take as first responder to a medical emergency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key First Aid responses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9629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3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Basic First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Aid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Chain of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Survival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First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One to Respond to a Medical Emergency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Actions Before First Aid Response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Key First Aid Responses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What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is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Basic First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Aid?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Immediate care</a:t>
            </a:r>
            <a:r>
              <a:rPr lang="en-US" sz="2400" dirty="0">
                <a:latin typeface="Century Gothic"/>
                <a:cs typeface="Century Gothic"/>
              </a:rPr>
              <a:t> given to an injured or suddenly ill person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Does </a:t>
            </a:r>
            <a:r>
              <a:rPr lang="en-US" sz="2400" b="1" dirty="0">
                <a:latin typeface="Century Gothic"/>
                <a:cs typeface="Century Gothic"/>
              </a:rPr>
              <a:t>NOT</a:t>
            </a:r>
            <a:r>
              <a:rPr lang="en-US" sz="2400" dirty="0">
                <a:latin typeface="Century Gothic"/>
                <a:cs typeface="Century Gothic"/>
              </a:rPr>
              <a:t> take the place of proper medical treatment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Legal considerations – consent, trained personnel, peculiarities of the injured/ill person</a:t>
            </a: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2" descr="http://www.clipartbest.com/cliparts/KTj/geX/KTjgeXaLc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4724400"/>
            <a:ext cx="15430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02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The Chain of Survival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 order for a person to survive: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 descr="Full Ch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895600"/>
            <a:ext cx="6000750" cy="1591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01877" y="4587479"/>
            <a:ext cx="167546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350" dirty="0">
                <a:solidFill>
                  <a:srgbClr val="FF0000"/>
                </a:solidFill>
              </a:rPr>
              <a:t>Early</a:t>
            </a:r>
          </a:p>
          <a:p>
            <a:pPr algn="ctr"/>
            <a:r>
              <a:rPr lang="en-US" altLang="en-US" sz="1350" dirty="0">
                <a:solidFill>
                  <a:srgbClr val="002060"/>
                </a:solidFill>
              </a:rPr>
              <a:t>Inform/Call for Help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385786" y="4587478"/>
            <a:ext cx="1223476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350" dirty="0">
                <a:solidFill>
                  <a:srgbClr val="FF0000"/>
                </a:solidFill>
              </a:rPr>
              <a:t>Early</a:t>
            </a:r>
          </a:p>
          <a:p>
            <a:pPr algn="ctr"/>
            <a:r>
              <a:rPr lang="en-US" altLang="en-US" sz="1350" dirty="0">
                <a:solidFill>
                  <a:srgbClr val="002060"/>
                </a:solidFill>
              </a:rPr>
              <a:t>First Aid/CPR</a:t>
            </a:r>
          </a:p>
          <a:p>
            <a:pPr algn="ctr"/>
            <a:r>
              <a:rPr lang="en-US" altLang="en-US" sz="1350" b="1" dirty="0">
                <a:solidFill>
                  <a:srgbClr val="FF3300"/>
                </a:solidFill>
              </a:rPr>
              <a:t>YOU</a:t>
            </a:r>
            <a:endParaRPr lang="en-US" altLang="en-US" sz="1350" b="1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31171" y="4587479"/>
            <a:ext cx="159851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350" dirty="0">
                <a:solidFill>
                  <a:srgbClr val="FF0000"/>
                </a:solidFill>
              </a:rPr>
              <a:t>Early</a:t>
            </a:r>
          </a:p>
          <a:p>
            <a:pPr algn="ctr"/>
            <a:r>
              <a:rPr lang="en-US" altLang="en-US" sz="1350" dirty="0">
                <a:solidFill>
                  <a:srgbClr val="002060"/>
                </a:solidFill>
              </a:rPr>
              <a:t>Medical On Scene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000750" y="4587478"/>
            <a:ext cx="1666875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350" dirty="0">
                <a:solidFill>
                  <a:srgbClr val="FF0000"/>
                </a:solidFill>
              </a:rPr>
              <a:t>Early</a:t>
            </a:r>
          </a:p>
          <a:p>
            <a:pPr algn="ctr"/>
            <a:r>
              <a:rPr lang="en-US" altLang="en-US" sz="1350" dirty="0">
                <a:solidFill>
                  <a:srgbClr val="002060"/>
                </a:solidFill>
              </a:rPr>
              <a:t>Advanced Care</a:t>
            </a:r>
          </a:p>
          <a:p>
            <a:pPr algn="ctr"/>
            <a:r>
              <a:rPr lang="en-US" altLang="en-US" sz="1350" dirty="0">
                <a:solidFill>
                  <a:srgbClr val="002060"/>
                </a:solidFill>
              </a:rPr>
              <a:t>(Hospital)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If You are the First to Respond to a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Medical Emergency Incident</a:t>
            </a:r>
            <a:r>
              <a:rPr lang="is-I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…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Remain calm, do not panic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Assess situation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First Aid – permission, implied consent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Call for help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Stabilize situation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2" descr="http://www.yourcakediva.com/wp-content/uploads/2014/01/HelpEmergencyHomeSi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55029"/>
            <a:ext cx="2057400" cy="146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50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Actions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Before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First Aid Response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90600" y="1981200"/>
            <a:ext cx="6553200" cy="31242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2819400"/>
            <a:ext cx="1600200" cy="1447800"/>
          </a:xfrm>
          <a:prstGeom prst="roundRect">
            <a:avLst/>
          </a:prstGeom>
          <a:solidFill>
            <a:srgbClr val="8EB4E3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Initial Assessment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143000" y="2819400"/>
            <a:ext cx="1600200" cy="1447800"/>
          </a:xfrm>
          <a:prstGeom prst="roundRect">
            <a:avLst/>
          </a:prstGeom>
          <a:solidFill>
            <a:srgbClr val="8EB4E3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Scene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Survey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95800" y="2819400"/>
            <a:ext cx="1600200" cy="1447800"/>
          </a:xfrm>
          <a:prstGeom prst="roundRect">
            <a:avLst/>
          </a:prstGeom>
          <a:solidFill>
            <a:srgbClr val="8EB4E3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Victim Assessment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172200" y="2819400"/>
            <a:ext cx="1600200" cy="1447800"/>
          </a:xfrm>
          <a:prstGeom prst="roundRect">
            <a:avLst/>
          </a:prstGeom>
          <a:solidFill>
            <a:srgbClr val="8D9C36"/>
          </a:solidFill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First Aid Response</a:t>
            </a:r>
          </a:p>
        </p:txBody>
      </p:sp>
    </p:spTree>
    <p:extLst>
      <p:ext uri="{BB962C8B-B14F-4D97-AF65-F5344CB8AC3E}">
        <p14:creationId xmlns:p14="http://schemas.microsoft.com/office/powerpoint/2010/main" val="245080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Hazards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Cause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Number of victims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Scene Survey</a:t>
            </a:r>
          </a:p>
        </p:txBody>
      </p:sp>
      <p:pic>
        <p:nvPicPr>
          <p:cNvPr id="9" name="Picture 2" descr="http://www.adamssafety.com/wp-content/themes/twentythirteen/images/content-image/adr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800"/>
            <a:ext cx="384179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95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12542</TotalTime>
  <Words>445</Words>
  <Application>Microsoft Office PowerPoint</Application>
  <PresentationFormat>On-screen Show (4:3)</PresentationFormat>
  <Paragraphs>115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142</cp:revision>
  <dcterms:created xsi:type="dcterms:W3CDTF">2015-12-09T18:20:24Z</dcterms:created>
  <dcterms:modified xsi:type="dcterms:W3CDTF">2017-05-08T17:15:54Z</dcterms:modified>
</cp:coreProperties>
</file>